
<file path=[Content_Types].xml><?xml version="1.0" encoding="utf-8"?>
<Types xmlns="http://schemas.openxmlformats.org/package/2006/content-types">
  <Default Extension="bin" ContentType="application/vnd.ms-office.activeX"/>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activeX/activeX1.xml" ContentType="application/vnd.ms-office.activeX+xml"/>
  <Override PartName="/ppt/activeX/activeX2.xml" ContentType="application/vnd.ms-office.activeX+xml"/>
  <Override PartName="/ppt/activeX/activeX3.xml" ContentType="application/vnd.ms-office.activeX+xml"/>
  <Override PartName="/ppt/activeX/activeX4.xml" ContentType="application/vnd.ms-office.activeX+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9" r:id="rId3"/>
    <p:sldId id="257" r:id="rId4"/>
    <p:sldId id="258" r:id="rId5"/>
    <p:sldId id="259" r:id="rId6"/>
    <p:sldId id="260" r:id="rId7"/>
    <p:sldId id="261" r:id="rId8"/>
    <p:sldId id="262" r:id="rId9"/>
    <p:sldId id="263" r:id="rId10"/>
    <p:sldId id="264" r:id="rId11"/>
    <p:sldId id="265" r:id="rId12"/>
    <p:sldId id="271"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E797AD-6F00-4681-9301-9F841074ACDA}" v="4" dt="2022-09-12T18:26:20.0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97" d="100"/>
          <a:sy n="97" d="100"/>
        </p:scale>
        <p:origin x="6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_rels/activeX3.xml.rels><?xml version="1.0" encoding="UTF-8" standalone="yes"?>
<Relationships xmlns="http://schemas.openxmlformats.org/package/2006/relationships"><Relationship Id="rId1" Type="http://schemas.microsoft.com/office/2006/relationships/activeXControlBinary" Target="activeX3.bin"/></Relationships>
</file>

<file path=ppt/activeX/_rels/activeX4.xml.rels><?xml version="1.0" encoding="UTF-8" standalone="yes"?>
<Relationships xmlns="http://schemas.openxmlformats.org/package/2006/relationships"><Relationship Id="rId1" Type="http://schemas.microsoft.com/office/2006/relationships/activeXControlBinary" Target="activeX4.bin"/></Relationships>
</file>

<file path=ppt/activeX/activeX1.xml><?xml version="1.0" encoding="utf-8"?>
<ax:ocx xmlns:ax="http://schemas.microsoft.com/office/2006/activeX" xmlns:r="http://schemas.openxmlformats.org/officeDocument/2006/relationships" ax:classid="{5512D110-5CC6-11CF-8D67-00AA00BDCE1D}" ax:persistence="persistStream" r:id="rId1"/>
</file>

<file path=ppt/activeX/activeX2.xml><?xml version="1.0" encoding="utf-8"?>
<ax:ocx xmlns:ax="http://schemas.microsoft.com/office/2006/activeX" xmlns:r="http://schemas.openxmlformats.org/officeDocument/2006/relationships" ax:classid="{5512D110-5CC6-11CF-8D67-00AA00BDCE1D}" ax:persistence="persistStream" r:id="rId1"/>
</file>

<file path=ppt/activeX/activeX3.xml><?xml version="1.0" encoding="utf-8"?>
<ax:ocx xmlns:ax="http://schemas.microsoft.com/office/2006/activeX" xmlns:r="http://schemas.openxmlformats.org/officeDocument/2006/relationships" ax:classid="{5512D110-5CC6-11CF-8D67-00AA00BDCE1D}" ax:persistence="persistStream" r:id="rId1"/>
</file>

<file path=ppt/activeX/activeX4.xml><?xml version="1.0" encoding="utf-8"?>
<ax:ocx xmlns:ax="http://schemas.microsoft.com/office/2006/activeX" xmlns:r="http://schemas.openxmlformats.org/officeDocument/2006/relationships" ax:classid="{5512D110-5CC6-11CF-8D67-00AA00BDCE1D}" ax:persistence="persistStream" r:id="rId1"/>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9/12/2022</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9/12/2022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9/12/2022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9/12/2022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9/12/2022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9/12/2022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9/12/2022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9/12/2022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9/12/2022</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control" Target="../activeX/activeX3.xml"/><Relationship Id="rId7" Type="http://schemas.openxmlformats.org/officeDocument/2006/relationships/image" Target="../media/image9.wmf"/><Relationship Id="rId2" Type="http://schemas.openxmlformats.org/officeDocument/2006/relationships/control" Target="../activeX/activeX2.xml"/><Relationship Id="rId1" Type="http://schemas.openxmlformats.org/officeDocument/2006/relationships/control" Target="../activeX/activeX1.xml"/><Relationship Id="rId6" Type="http://schemas.openxmlformats.org/officeDocument/2006/relationships/image" Target="../media/image8.wmf"/><Relationship Id="rId5" Type="http://schemas.openxmlformats.org/officeDocument/2006/relationships/slideLayout" Target="../slideLayouts/slideLayout2.xml"/><Relationship Id="rId4" Type="http://schemas.openxmlformats.org/officeDocument/2006/relationships/control" Target="../activeX/activeX4.xml"/><Relationship Id="rId9" Type="http://schemas.openxmlformats.org/officeDocument/2006/relationships/image" Target="../media/image11.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401732C-37EE-4B98-A709-9530173F38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654E48C8-2A00-4C54-BC9C-B18EE49E9C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786"/>
            <a:ext cx="12229962" cy="6856214"/>
            <a:chOff x="-15736" y="0"/>
            <a:chExt cx="12229962" cy="6856214"/>
          </a:xfrm>
        </p:grpSpPr>
        <p:pic>
          <p:nvPicPr>
            <p:cNvPr id="13" name="Picture 12">
              <a:extLst>
                <a:ext uri="{FF2B5EF4-FFF2-40B4-BE49-F238E27FC236}">
                  <a16:creationId xmlns:a16="http://schemas.microsoft.com/office/drawing/2014/main" id="{CE0A0544-8F52-43F0-AC3E-DF683908B56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4" name="Rectangle 13">
              <a:extLst>
                <a:ext uri="{FF2B5EF4-FFF2-40B4-BE49-F238E27FC236}">
                  <a16:creationId xmlns:a16="http://schemas.microsoft.com/office/drawing/2014/main" id="{2F4057D3-A680-4443-9E51-ED920A691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5" name="Picture 14">
              <a:extLst>
                <a:ext uri="{FF2B5EF4-FFF2-40B4-BE49-F238E27FC236}">
                  <a16:creationId xmlns:a16="http://schemas.microsoft.com/office/drawing/2014/main" id="{2F6853A4-7B38-4FDE-B024-AE8BA71E738C}"/>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6" name="Picture 15">
              <a:extLst>
                <a:ext uri="{FF2B5EF4-FFF2-40B4-BE49-F238E27FC236}">
                  <a16:creationId xmlns:a16="http://schemas.microsoft.com/office/drawing/2014/main" id="{86ADF4DB-4290-4441-8F8E-04152FE60631}"/>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1"/>
          <p:cNvSpPr>
            <a:spLocks noGrp="1"/>
          </p:cNvSpPr>
          <p:nvPr>
            <p:ph type="ctrTitle"/>
          </p:nvPr>
        </p:nvSpPr>
        <p:spPr>
          <a:xfrm>
            <a:off x="997528" y="872455"/>
            <a:ext cx="4094017" cy="2941946"/>
          </a:xfrm>
        </p:spPr>
        <p:txBody>
          <a:bodyPr>
            <a:normAutofit fontScale="90000"/>
          </a:bodyPr>
          <a:lstStyle/>
          <a:p>
            <a:pPr>
              <a:lnSpc>
                <a:spcPct val="90000"/>
              </a:lnSpc>
            </a:pPr>
            <a:r>
              <a:rPr lang="en-US" sz="4800" dirty="0">
                <a:solidFill>
                  <a:srgbClr val="262626"/>
                </a:solidFill>
              </a:rPr>
              <a:t>Eight Myths About Affordable Community Housing</a:t>
            </a:r>
          </a:p>
        </p:txBody>
      </p:sp>
      <p:sp>
        <p:nvSpPr>
          <p:cNvPr id="3" name="Subtitle 2"/>
          <p:cNvSpPr>
            <a:spLocks noGrp="1"/>
          </p:cNvSpPr>
          <p:nvPr>
            <p:ph type="subTitle" idx="1"/>
          </p:nvPr>
        </p:nvSpPr>
        <p:spPr>
          <a:xfrm>
            <a:off x="997528" y="4076944"/>
            <a:ext cx="4094017" cy="1679620"/>
          </a:xfrm>
        </p:spPr>
        <p:txBody>
          <a:bodyPr>
            <a:normAutofit/>
          </a:bodyPr>
          <a:lstStyle/>
          <a:p>
            <a:pPr>
              <a:lnSpc>
                <a:spcPct val="90000"/>
              </a:lnSpc>
            </a:pPr>
            <a:r>
              <a:rPr lang="en-US" dirty="0">
                <a:solidFill>
                  <a:srgbClr val="000000"/>
                </a:solidFill>
              </a:rPr>
              <a:t>Presented by</a:t>
            </a:r>
          </a:p>
          <a:p>
            <a:pPr>
              <a:lnSpc>
                <a:spcPct val="90000"/>
              </a:lnSpc>
            </a:pPr>
            <a:r>
              <a:rPr lang="en-US" b="1" dirty="0">
                <a:solidFill>
                  <a:srgbClr val="000000"/>
                </a:solidFill>
              </a:rPr>
              <a:t>Michael Daly</a:t>
            </a:r>
          </a:p>
          <a:p>
            <a:pPr>
              <a:lnSpc>
                <a:spcPct val="90000"/>
              </a:lnSpc>
            </a:pPr>
            <a:r>
              <a:rPr lang="en-US" b="1" dirty="0">
                <a:solidFill>
                  <a:srgbClr val="000000"/>
                </a:solidFill>
              </a:rPr>
              <a:t>East End YIMBY</a:t>
            </a:r>
          </a:p>
          <a:p>
            <a:pPr>
              <a:lnSpc>
                <a:spcPct val="90000"/>
              </a:lnSpc>
            </a:pPr>
            <a:r>
              <a:rPr lang="en-US" b="1" dirty="0">
                <a:solidFill>
                  <a:srgbClr val="000000"/>
                </a:solidFill>
              </a:rPr>
              <a:t>www.eastendyimby.org</a:t>
            </a:r>
          </a:p>
        </p:txBody>
      </p:sp>
      <p:pic>
        <p:nvPicPr>
          <p:cNvPr id="5" name="Picture 4" descr="Logo&#10;&#10;Description automatically generated">
            <a:extLst>
              <a:ext uri="{FF2B5EF4-FFF2-40B4-BE49-F238E27FC236}">
                <a16:creationId xmlns:a16="http://schemas.microsoft.com/office/drawing/2014/main" id="{F1ED656F-1B55-4D7E-9E13-8939B4EA4C18}"/>
              </a:ext>
            </a:extLst>
          </p:cNvPr>
          <p:cNvPicPr>
            <a:picLocks noChangeAspect="1"/>
          </p:cNvPicPr>
          <p:nvPr/>
        </p:nvPicPr>
        <p:blipFill>
          <a:blip r:embed="rId5"/>
          <a:stretch>
            <a:fillRect/>
          </a:stretch>
        </p:blipFill>
        <p:spPr>
          <a:xfrm>
            <a:off x="5706533" y="982131"/>
            <a:ext cx="4893735" cy="4893735"/>
          </a:xfrm>
          <a:prstGeom prst="rect">
            <a:avLst/>
          </a:prstGeom>
          <a:ln w="57150" cmpd="thickThin">
            <a:solidFill>
              <a:srgbClr val="7F7F7F"/>
            </a:solidFill>
            <a:miter lim="800000"/>
          </a:ln>
        </p:spPr>
      </p:pic>
    </p:spTree>
    <p:extLst>
      <p:ext uri="{BB962C8B-B14F-4D97-AF65-F5344CB8AC3E}">
        <p14:creationId xmlns:p14="http://schemas.microsoft.com/office/powerpoint/2010/main" val="3645196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East End YIMBY</a:t>
            </a:r>
          </a:p>
        </p:txBody>
      </p:sp>
      <p:sp>
        <p:nvSpPr>
          <p:cNvPr id="3" name="Content Placeholder 2"/>
          <p:cNvSpPr>
            <a:spLocks noGrp="1"/>
          </p:cNvSpPr>
          <p:nvPr>
            <p:ph idx="1"/>
          </p:nvPr>
        </p:nvSpPr>
        <p:spPr>
          <a:xfrm>
            <a:off x="963828" y="2556932"/>
            <a:ext cx="10268464" cy="3770716"/>
          </a:xfrm>
        </p:spPr>
        <p:txBody>
          <a:bodyPr>
            <a:normAutofit/>
          </a:bodyPr>
          <a:lstStyle/>
          <a:p>
            <a:pPr marL="0" indent="0" algn="ctr">
              <a:buNone/>
            </a:pPr>
            <a:r>
              <a:rPr lang="en-US" sz="3000" b="1" dirty="0">
                <a:latin typeface="Browallia New" panose="020B0502040204020203" pitchFamily="34" charset="-34"/>
                <a:cs typeface="Browallia New" panose="020B0502040204020203" pitchFamily="34" charset="-34"/>
              </a:rPr>
              <a:t>At East End YIMBY, we are focused on local, place-based and environmentally sound solutions to creating affordable community housing. </a:t>
            </a:r>
          </a:p>
          <a:p>
            <a:pPr marL="0" indent="0" algn="ctr">
              <a:buNone/>
            </a:pPr>
            <a:r>
              <a:rPr lang="en-US" sz="3000" b="1" dirty="0">
                <a:latin typeface="Browallia New" panose="020B0502040204020203" pitchFamily="34" charset="-34"/>
                <a:cs typeface="Browallia New" panose="020B0502040204020203" pitchFamily="34" charset="-34"/>
              </a:rPr>
              <a:t>Our mission is to educate local East End of Long Island, NY residents and to advocate for high-quality, affordable dwellings for all community members. </a:t>
            </a:r>
          </a:p>
          <a:p>
            <a:pPr marL="0" indent="0" algn="ctr">
              <a:buNone/>
            </a:pPr>
            <a:r>
              <a:rPr lang="en-US" sz="3000" b="1" dirty="0">
                <a:latin typeface="Browallia New" panose="020B0502040204020203" pitchFamily="34" charset="-34"/>
                <a:cs typeface="Browallia New" panose="020B0502040204020203" pitchFamily="34" charset="-34"/>
              </a:rPr>
              <a:t>Workforce, senior and affordable rentals and helping people to own their own home helps maintain sustainable communities and protects our East End heritage and culture.</a:t>
            </a:r>
          </a:p>
          <a:p>
            <a:endParaRPr lang="en-US" dirty="0"/>
          </a:p>
        </p:txBody>
      </p:sp>
      <p:pic>
        <p:nvPicPr>
          <p:cNvPr id="5" name="Picture 4" descr="Logo&#10;&#10;Description automatically generated">
            <a:extLst>
              <a:ext uri="{FF2B5EF4-FFF2-40B4-BE49-F238E27FC236}">
                <a16:creationId xmlns:a16="http://schemas.microsoft.com/office/drawing/2014/main" id="{64CFCDEC-9BD1-BE21-2FF7-5B4C8F6422F3}"/>
              </a:ext>
            </a:extLst>
          </p:cNvPr>
          <p:cNvPicPr>
            <a:picLocks noChangeAspect="1"/>
          </p:cNvPicPr>
          <p:nvPr/>
        </p:nvPicPr>
        <p:blipFill>
          <a:blip r:embed="rId2"/>
          <a:stretch>
            <a:fillRect/>
          </a:stretch>
        </p:blipFill>
        <p:spPr>
          <a:xfrm>
            <a:off x="1079155" y="530352"/>
            <a:ext cx="1959694" cy="1959694"/>
          </a:xfrm>
          <a:prstGeom prst="rect">
            <a:avLst/>
          </a:prstGeom>
        </p:spPr>
      </p:pic>
    </p:spTree>
    <p:extLst>
      <p:ext uri="{BB962C8B-B14F-4D97-AF65-F5344CB8AC3E}">
        <p14:creationId xmlns:p14="http://schemas.microsoft.com/office/powerpoint/2010/main" val="2999064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24128" y="905256"/>
            <a:ext cx="10113264" cy="503834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endParaRPr lang="en-US" dirty="0"/>
          </a:p>
        </p:txBody>
      </p:sp>
      <p:sp>
        <p:nvSpPr>
          <p:cNvPr id="2" name="Title 1"/>
          <p:cNvSpPr>
            <a:spLocks noGrp="1"/>
          </p:cNvSpPr>
          <p:nvPr>
            <p:ph type="title"/>
          </p:nvPr>
        </p:nvSpPr>
        <p:spPr>
          <a:xfrm>
            <a:off x="1775087" y="1340732"/>
            <a:ext cx="8335939" cy="4392162"/>
          </a:xfrm>
        </p:spPr>
        <p:txBody>
          <a:bodyPr>
            <a:normAutofit fontScale="90000"/>
          </a:bodyPr>
          <a:lstStyle/>
          <a:p>
            <a:r>
              <a:rPr lang="en-US" dirty="0"/>
              <a:t>The need for affordable housing is a fact of life in every hamlet, village &amp; town on the East End. </a:t>
            </a:r>
            <a:br>
              <a:rPr lang="en-US" dirty="0"/>
            </a:br>
            <a:r>
              <a:rPr lang="en-US" dirty="0"/>
              <a:t>Myths, bias and misinformation often cloud the debate. </a:t>
            </a:r>
            <a:br>
              <a:rPr lang="en-US" dirty="0"/>
            </a:br>
            <a:r>
              <a:rPr lang="en-US" dirty="0"/>
              <a:t>Please follow along for some perspective on the conversation…</a:t>
            </a:r>
          </a:p>
        </p:txBody>
      </p:sp>
    </p:spTree>
    <p:extLst>
      <p:ext uri="{BB962C8B-B14F-4D97-AF65-F5344CB8AC3E}">
        <p14:creationId xmlns:p14="http://schemas.microsoft.com/office/powerpoint/2010/main" val="1834804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3962" y="1033273"/>
            <a:ext cx="9601196" cy="1761404"/>
          </a:xfrm>
        </p:spPr>
        <p:txBody>
          <a:bodyPr>
            <a:normAutofit fontScale="90000"/>
          </a:bodyPr>
          <a:lstStyle/>
          <a:p>
            <a:r>
              <a:rPr lang="en-US" b="1" dirty="0">
                <a:solidFill>
                  <a:schemeClr val="tx1"/>
                </a:solidFill>
              </a:rPr>
              <a:t>Myth 1:</a:t>
            </a:r>
            <a:r>
              <a:rPr lang="en-US" dirty="0">
                <a:solidFill>
                  <a:schemeClr val="tx1"/>
                </a:solidFill>
              </a:rPr>
              <a:t> </a:t>
            </a:r>
            <a:br>
              <a:rPr lang="en-US" dirty="0">
                <a:solidFill>
                  <a:schemeClr val="tx1"/>
                </a:solidFill>
              </a:rPr>
            </a:br>
            <a:r>
              <a:rPr lang="en-US" sz="3600" dirty="0">
                <a:solidFill>
                  <a:schemeClr val="tx1"/>
                </a:solidFill>
                <a:latin typeface="Arial Black" panose="020B0A04020102020204" pitchFamily="34" charset="0"/>
                <a:cs typeface="Aharoni" panose="020B0604020202020204" pitchFamily="2" charset="-79"/>
              </a:rPr>
              <a:t>Affordable community housing isn’t for local people</a:t>
            </a:r>
            <a:br>
              <a:rPr lang="en-US" dirty="0">
                <a:solidFill>
                  <a:schemeClr val="tx1"/>
                </a:solidFill>
              </a:rPr>
            </a:br>
            <a:endParaRPr lang="en-US" dirty="0">
              <a:solidFill>
                <a:schemeClr val="tx1"/>
              </a:solidFill>
            </a:endParaRPr>
          </a:p>
        </p:txBody>
      </p:sp>
      <p:sp>
        <p:nvSpPr>
          <p:cNvPr id="3" name="Content Placeholder 2"/>
          <p:cNvSpPr>
            <a:spLocks noGrp="1"/>
          </p:cNvSpPr>
          <p:nvPr>
            <p:ph idx="1"/>
          </p:nvPr>
        </p:nvSpPr>
        <p:spPr/>
        <p:txBody>
          <a:bodyPr>
            <a:normAutofit fontScale="85000" lnSpcReduction="10000"/>
          </a:bodyPr>
          <a:lstStyle/>
          <a:p>
            <a:pPr marL="0" indent="0" algn="ctr">
              <a:buNone/>
            </a:pPr>
            <a:r>
              <a:rPr lang="en-US" sz="4400" b="1" dirty="0">
                <a:solidFill>
                  <a:schemeClr val="accent4">
                    <a:lumMod val="60000"/>
                    <a:lumOff val="40000"/>
                  </a:schemeClr>
                </a:solidFill>
              </a:rPr>
              <a:t>REALITY</a:t>
            </a:r>
          </a:p>
          <a:p>
            <a:pPr marL="0" indent="0" algn="ctr">
              <a:buNone/>
            </a:pPr>
            <a:r>
              <a:rPr lang="en-US" sz="4000" dirty="0">
                <a:solidFill>
                  <a:schemeClr val="tx1"/>
                </a:solidFill>
              </a:rPr>
              <a:t>Those who weren’t born here, came from somewhere and were outsiders when they arrived.</a:t>
            </a:r>
          </a:p>
          <a:p>
            <a:pPr marL="0" indent="0" algn="ctr">
              <a:buNone/>
            </a:pPr>
            <a:r>
              <a:rPr lang="en-US" sz="4000" dirty="0">
                <a:solidFill>
                  <a:schemeClr val="tx1"/>
                </a:solidFill>
              </a:rPr>
              <a:t>There are literally thousands of local residents on affordable housing waiting lists on the East End, and some of them have been on these lists for years.</a:t>
            </a:r>
          </a:p>
        </p:txBody>
      </p:sp>
    </p:spTree>
    <p:extLst>
      <p:ext uri="{BB962C8B-B14F-4D97-AF65-F5344CB8AC3E}">
        <p14:creationId xmlns:p14="http://schemas.microsoft.com/office/powerpoint/2010/main" val="2977072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3962" y="1033273"/>
            <a:ext cx="9601196" cy="1761404"/>
          </a:xfrm>
        </p:spPr>
        <p:txBody>
          <a:bodyPr>
            <a:normAutofit fontScale="90000"/>
          </a:bodyPr>
          <a:lstStyle/>
          <a:p>
            <a:r>
              <a:rPr lang="en-US" b="1" dirty="0">
                <a:solidFill>
                  <a:schemeClr val="tx1"/>
                </a:solidFill>
              </a:rPr>
              <a:t>Myth 2:</a:t>
            </a:r>
            <a:r>
              <a:rPr lang="en-US" dirty="0">
                <a:solidFill>
                  <a:schemeClr val="tx1"/>
                </a:solidFill>
              </a:rPr>
              <a:t> </a:t>
            </a:r>
            <a:br>
              <a:rPr lang="en-US" dirty="0">
                <a:solidFill>
                  <a:schemeClr val="tx1"/>
                </a:solidFill>
              </a:rPr>
            </a:br>
            <a:r>
              <a:rPr lang="en-US" sz="3600" dirty="0">
                <a:latin typeface="Arial Black" panose="020B0A04020102020204" pitchFamily="34" charset="0"/>
              </a:rPr>
              <a:t>Affordable Housing hurts the environment</a:t>
            </a:r>
            <a:br>
              <a:rPr lang="en-US" sz="3600" dirty="0">
                <a:solidFill>
                  <a:schemeClr val="tx1"/>
                </a:solidFill>
              </a:rPr>
            </a:br>
            <a:endParaRPr lang="en-US" sz="3600" dirty="0">
              <a:solidFill>
                <a:schemeClr val="tx1"/>
              </a:solidFill>
            </a:endParaRPr>
          </a:p>
        </p:txBody>
      </p:sp>
      <p:sp>
        <p:nvSpPr>
          <p:cNvPr id="3" name="Content Placeholder 2"/>
          <p:cNvSpPr>
            <a:spLocks noGrp="1"/>
          </p:cNvSpPr>
          <p:nvPr>
            <p:ph idx="1"/>
          </p:nvPr>
        </p:nvSpPr>
        <p:spPr>
          <a:xfrm>
            <a:off x="1295401" y="2556932"/>
            <a:ext cx="9601196" cy="3843868"/>
          </a:xfrm>
        </p:spPr>
        <p:txBody>
          <a:bodyPr>
            <a:normAutofit fontScale="55000" lnSpcReduction="20000"/>
          </a:bodyPr>
          <a:lstStyle/>
          <a:p>
            <a:pPr marL="0" indent="0" algn="ctr">
              <a:buNone/>
            </a:pPr>
            <a:r>
              <a:rPr lang="en-US" sz="9300" b="1" dirty="0">
                <a:solidFill>
                  <a:schemeClr val="accent4">
                    <a:lumMod val="60000"/>
                    <a:lumOff val="40000"/>
                  </a:schemeClr>
                </a:solidFill>
              </a:rPr>
              <a:t>REALITY</a:t>
            </a:r>
          </a:p>
          <a:p>
            <a:pPr marL="0" indent="0" algn="ctr">
              <a:buNone/>
            </a:pPr>
            <a:r>
              <a:rPr lang="en-US" sz="5900" dirty="0">
                <a:solidFill>
                  <a:schemeClr val="tx1"/>
                </a:solidFill>
              </a:rPr>
              <a:t>Affordable housing goes through EVEN MORE stringent environmental reviews, and is held to the highest standards for groundwater quality and environmental impact. </a:t>
            </a:r>
          </a:p>
          <a:p>
            <a:pPr marL="0" indent="0" algn="ctr">
              <a:buNone/>
            </a:pPr>
            <a:r>
              <a:rPr lang="en-US" sz="5900" dirty="0">
                <a:solidFill>
                  <a:schemeClr val="tx1"/>
                </a:solidFill>
              </a:rPr>
              <a:t>High efficiency green-building systems for heating, cooling, energy production and conservation are all being used by today's community housing developers.</a:t>
            </a:r>
          </a:p>
        </p:txBody>
      </p:sp>
    </p:spTree>
    <p:extLst>
      <p:ext uri="{BB962C8B-B14F-4D97-AF65-F5344CB8AC3E}">
        <p14:creationId xmlns:p14="http://schemas.microsoft.com/office/powerpoint/2010/main" val="2255467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3962" y="1033273"/>
            <a:ext cx="9601196" cy="1761404"/>
          </a:xfrm>
        </p:spPr>
        <p:txBody>
          <a:bodyPr>
            <a:normAutofit fontScale="90000"/>
          </a:bodyPr>
          <a:lstStyle/>
          <a:p>
            <a:r>
              <a:rPr lang="en-US" b="1" dirty="0">
                <a:solidFill>
                  <a:schemeClr val="tx1"/>
                </a:solidFill>
              </a:rPr>
              <a:t>Myth 3:</a:t>
            </a:r>
            <a:r>
              <a:rPr lang="en-US" dirty="0">
                <a:solidFill>
                  <a:schemeClr val="tx1"/>
                </a:solidFill>
              </a:rPr>
              <a:t> </a:t>
            </a:r>
            <a:br>
              <a:rPr lang="en-US" dirty="0">
                <a:solidFill>
                  <a:schemeClr val="tx1"/>
                </a:solidFill>
              </a:rPr>
            </a:br>
            <a:r>
              <a:rPr lang="en-US" sz="4000" dirty="0">
                <a:latin typeface="Arial Black" panose="020B0A04020102020204" pitchFamily="34" charset="0"/>
              </a:rPr>
              <a:t>High-density and Affordable Housing causes traffic</a:t>
            </a:r>
            <a:br>
              <a:rPr lang="en-US" i="1" dirty="0">
                <a:solidFill>
                  <a:schemeClr val="tx1"/>
                </a:solidFill>
                <a:latin typeface="Arial Black" panose="020B0A04020102020204" pitchFamily="34" charset="0"/>
              </a:rPr>
            </a:br>
            <a:endParaRPr lang="en-US" i="1" dirty="0">
              <a:solidFill>
                <a:schemeClr val="tx1"/>
              </a:solidFill>
              <a:latin typeface="Arial Black" panose="020B0A04020102020204" pitchFamily="34" charset="0"/>
            </a:endParaRPr>
          </a:p>
        </p:txBody>
      </p:sp>
      <p:sp>
        <p:nvSpPr>
          <p:cNvPr id="3" name="Content Placeholder 2"/>
          <p:cNvSpPr>
            <a:spLocks noGrp="1"/>
          </p:cNvSpPr>
          <p:nvPr>
            <p:ph idx="1"/>
          </p:nvPr>
        </p:nvSpPr>
        <p:spPr>
          <a:xfrm>
            <a:off x="966952" y="2556932"/>
            <a:ext cx="10342179" cy="3843868"/>
          </a:xfrm>
        </p:spPr>
        <p:txBody>
          <a:bodyPr>
            <a:normAutofit fontScale="32500" lnSpcReduction="20000"/>
          </a:bodyPr>
          <a:lstStyle/>
          <a:p>
            <a:pPr marL="0" indent="0" algn="ctr">
              <a:buNone/>
            </a:pPr>
            <a:r>
              <a:rPr lang="en-US" sz="13500" b="1" dirty="0">
                <a:solidFill>
                  <a:schemeClr val="accent4">
                    <a:lumMod val="60000"/>
                    <a:lumOff val="40000"/>
                  </a:schemeClr>
                </a:solidFill>
              </a:rPr>
              <a:t>REALITY</a:t>
            </a:r>
          </a:p>
          <a:p>
            <a:pPr marL="0" indent="0" algn="ctr">
              <a:buNone/>
            </a:pPr>
            <a:r>
              <a:rPr lang="en-US" sz="8600" dirty="0"/>
              <a:t> Multifamily developments have lower car ownership rates than single-family homeowners, who often have multiple cars. </a:t>
            </a:r>
          </a:p>
          <a:p>
            <a:pPr marL="0" indent="0" algn="ctr">
              <a:buNone/>
            </a:pPr>
            <a:r>
              <a:rPr lang="en-US" sz="8600" dirty="0"/>
              <a:t>When you live close to work, you are more likely to walk, use ridesharing or other methods of transportation. In addition, adequate workforce housing will take employees off the roads, save fuel, reduce carbon emissions, creating a healthier environment and reduce emergency service response times</a:t>
            </a:r>
            <a:endParaRPr lang="en-US" sz="8600" b="1" i="1" dirty="0">
              <a:solidFill>
                <a:srgbClr val="009900"/>
              </a:solidFill>
            </a:endParaRPr>
          </a:p>
        </p:txBody>
      </p:sp>
    </p:spTree>
    <p:extLst>
      <p:ext uri="{BB962C8B-B14F-4D97-AF65-F5344CB8AC3E}">
        <p14:creationId xmlns:p14="http://schemas.microsoft.com/office/powerpoint/2010/main" val="3918987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3962" y="518653"/>
            <a:ext cx="9601196" cy="2182884"/>
          </a:xfrm>
        </p:spPr>
        <p:txBody>
          <a:bodyPr>
            <a:normAutofit/>
          </a:bodyPr>
          <a:lstStyle/>
          <a:p>
            <a:r>
              <a:rPr lang="en-US" b="1" dirty="0">
                <a:solidFill>
                  <a:schemeClr val="tx1"/>
                </a:solidFill>
              </a:rPr>
              <a:t>Myth 4:</a:t>
            </a:r>
            <a:r>
              <a:rPr lang="en-US" dirty="0">
                <a:solidFill>
                  <a:schemeClr val="tx1"/>
                </a:solidFill>
              </a:rPr>
              <a:t> </a:t>
            </a:r>
            <a:br>
              <a:rPr lang="en-US" dirty="0">
                <a:solidFill>
                  <a:schemeClr val="tx1"/>
                </a:solidFill>
              </a:rPr>
            </a:br>
            <a:r>
              <a:rPr lang="en-US" sz="3600" dirty="0">
                <a:latin typeface="Arial Black" panose="020B0A04020102020204" pitchFamily="34" charset="0"/>
              </a:rPr>
              <a:t>Affordable housing drives down property values</a:t>
            </a:r>
            <a:endParaRPr lang="en-US" sz="3600" dirty="0">
              <a:solidFill>
                <a:schemeClr val="tx1"/>
              </a:solidFill>
              <a:latin typeface="Arial Black" panose="020B0A04020102020204" pitchFamily="34" charset="0"/>
            </a:endParaRPr>
          </a:p>
        </p:txBody>
      </p:sp>
      <p:sp>
        <p:nvSpPr>
          <p:cNvPr id="3" name="Content Placeholder 2"/>
          <p:cNvSpPr>
            <a:spLocks noGrp="1"/>
          </p:cNvSpPr>
          <p:nvPr>
            <p:ph idx="1"/>
          </p:nvPr>
        </p:nvSpPr>
        <p:spPr>
          <a:xfrm>
            <a:off x="1275666" y="2701537"/>
            <a:ext cx="9866585" cy="3962400"/>
          </a:xfrm>
        </p:spPr>
        <p:txBody>
          <a:bodyPr>
            <a:normAutofit fontScale="32500" lnSpcReduction="20000"/>
          </a:bodyPr>
          <a:lstStyle/>
          <a:p>
            <a:pPr marL="0" indent="0" algn="ctr">
              <a:buNone/>
            </a:pPr>
            <a:r>
              <a:rPr lang="en-US" sz="13500" b="1" dirty="0">
                <a:solidFill>
                  <a:schemeClr val="accent4">
                    <a:lumMod val="60000"/>
                    <a:lumOff val="40000"/>
                  </a:schemeClr>
                </a:solidFill>
              </a:rPr>
              <a:t>REALITY</a:t>
            </a:r>
          </a:p>
          <a:p>
            <a:pPr marL="0" indent="0" algn="ctr">
              <a:buNone/>
            </a:pPr>
            <a:r>
              <a:rPr lang="en-US" sz="9800" dirty="0"/>
              <a:t>Repeated research shows affordable housing has no negative impact on home prices or on the speed or frequency of sales for neighboring homes. </a:t>
            </a:r>
          </a:p>
          <a:p>
            <a:pPr marL="0" indent="0" algn="ctr">
              <a:buNone/>
            </a:pPr>
            <a:r>
              <a:rPr lang="en-US" sz="9800" dirty="0"/>
              <a:t>Recent developments in East Hampton, Riverhead and Southampton Town clearly demonstrate the high quality of our community housing. </a:t>
            </a:r>
            <a:endParaRPr lang="en-US" sz="9800" b="1" i="1" dirty="0">
              <a:solidFill>
                <a:srgbClr val="009900"/>
              </a:solidFill>
            </a:endParaRPr>
          </a:p>
        </p:txBody>
      </p:sp>
    </p:spTree>
    <p:extLst>
      <p:ext uri="{BB962C8B-B14F-4D97-AF65-F5344CB8AC3E}">
        <p14:creationId xmlns:p14="http://schemas.microsoft.com/office/powerpoint/2010/main" val="19398038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3962" y="923544"/>
            <a:ext cx="9601196" cy="1871133"/>
          </a:xfrm>
        </p:spPr>
        <p:txBody>
          <a:bodyPr>
            <a:normAutofit fontScale="90000"/>
          </a:bodyPr>
          <a:lstStyle/>
          <a:p>
            <a:r>
              <a:rPr lang="en-US" b="1" dirty="0">
                <a:solidFill>
                  <a:schemeClr val="tx1"/>
                </a:solidFill>
              </a:rPr>
              <a:t>Myth 5:</a:t>
            </a:r>
            <a:r>
              <a:rPr lang="en-US" dirty="0">
                <a:solidFill>
                  <a:schemeClr val="tx1"/>
                </a:solidFill>
              </a:rPr>
              <a:t> </a:t>
            </a:r>
            <a:br>
              <a:rPr lang="en-US" dirty="0">
                <a:solidFill>
                  <a:schemeClr val="tx1"/>
                </a:solidFill>
              </a:rPr>
            </a:br>
            <a:r>
              <a:rPr lang="en-US" sz="4000" dirty="0">
                <a:latin typeface="Arial Black" panose="020B0A04020102020204" pitchFamily="34" charset="0"/>
              </a:rPr>
              <a:t>Affordable Housing looks “cheap and undesirable”</a:t>
            </a:r>
            <a:br>
              <a:rPr lang="en-US" sz="4000" dirty="0">
                <a:latin typeface="Arial Black" panose="020B0A04020102020204" pitchFamily="34" charset="0"/>
              </a:rPr>
            </a:br>
            <a:r>
              <a:rPr lang="en-US" sz="4000" dirty="0"/>
              <a:t> </a:t>
            </a:r>
          </a:p>
        </p:txBody>
      </p:sp>
      <p:sp>
        <p:nvSpPr>
          <p:cNvPr id="3" name="Content Placeholder 2"/>
          <p:cNvSpPr>
            <a:spLocks noGrp="1"/>
          </p:cNvSpPr>
          <p:nvPr>
            <p:ph idx="1"/>
          </p:nvPr>
        </p:nvSpPr>
        <p:spPr>
          <a:xfrm>
            <a:off x="1061545" y="2556932"/>
            <a:ext cx="10131972" cy="3843868"/>
          </a:xfrm>
        </p:spPr>
        <p:txBody>
          <a:bodyPr>
            <a:normAutofit fontScale="25000" lnSpcReduction="20000"/>
          </a:bodyPr>
          <a:lstStyle/>
          <a:p>
            <a:pPr marL="0" indent="0" algn="ctr">
              <a:buNone/>
            </a:pPr>
            <a:r>
              <a:rPr lang="en-US" sz="17600" b="1" dirty="0">
                <a:solidFill>
                  <a:schemeClr val="accent4">
                    <a:lumMod val="60000"/>
                    <a:lumOff val="40000"/>
                  </a:schemeClr>
                </a:solidFill>
              </a:rPr>
              <a:t>REALITY</a:t>
            </a:r>
          </a:p>
          <a:p>
            <a:pPr marL="0" indent="0" algn="ctr">
              <a:buNone/>
            </a:pPr>
            <a:r>
              <a:rPr lang="en-US" sz="12800" dirty="0"/>
              <a:t>Builders of affordable community housing comply with the same building codes and regulations on design and construction standards as market-rate developments. </a:t>
            </a:r>
          </a:p>
          <a:p>
            <a:pPr marL="0" indent="0" algn="ctr">
              <a:buNone/>
            </a:pPr>
            <a:r>
              <a:rPr lang="en-US" sz="12800" dirty="0"/>
              <a:t>The reality is that affordable community housing is affordable because public and private funds go into making it less costly to live in, not because of lower quality construction. </a:t>
            </a:r>
            <a:endParaRPr lang="en-US" sz="12800" b="1" dirty="0">
              <a:solidFill>
                <a:srgbClr val="009900"/>
              </a:solidFill>
            </a:endParaRPr>
          </a:p>
        </p:txBody>
      </p:sp>
    </p:spTree>
    <p:extLst>
      <p:ext uri="{BB962C8B-B14F-4D97-AF65-F5344CB8AC3E}">
        <p14:creationId xmlns:p14="http://schemas.microsoft.com/office/powerpoint/2010/main" val="2361035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3962" y="923544"/>
            <a:ext cx="9601196" cy="1871133"/>
          </a:xfrm>
        </p:spPr>
        <p:txBody>
          <a:bodyPr>
            <a:normAutofit fontScale="90000"/>
          </a:bodyPr>
          <a:lstStyle/>
          <a:p>
            <a:r>
              <a:rPr lang="en-US" b="1" dirty="0">
                <a:solidFill>
                  <a:schemeClr val="tx1"/>
                </a:solidFill>
              </a:rPr>
              <a:t>Myth 6:</a:t>
            </a:r>
            <a:r>
              <a:rPr lang="en-US" dirty="0">
                <a:solidFill>
                  <a:schemeClr val="tx1"/>
                </a:solidFill>
              </a:rPr>
              <a:t> </a:t>
            </a:r>
            <a:br>
              <a:rPr lang="en-US" dirty="0">
                <a:solidFill>
                  <a:schemeClr val="tx1"/>
                </a:solidFill>
              </a:rPr>
            </a:br>
            <a:r>
              <a:rPr lang="en-US" sz="3600" dirty="0">
                <a:latin typeface="Arial Black" panose="020B0A04020102020204" pitchFamily="34" charset="0"/>
              </a:rPr>
              <a:t>Affordable Community Housing hurts local schools</a:t>
            </a:r>
            <a:br>
              <a:rPr lang="en-US" sz="4000" dirty="0">
                <a:latin typeface="Arial Black" panose="020B0A04020102020204" pitchFamily="34" charset="0"/>
              </a:rPr>
            </a:br>
            <a:r>
              <a:rPr lang="en-US" sz="4000" i="1" dirty="0"/>
              <a:t> </a:t>
            </a:r>
          </a:p>
        </p:txBody>
      </p:sp>
      <p:sp>
        <p:nvSpPr>
          <p:cNvPr id="3" name="Content Placeholder 2"/>
          <p:cNvSpPr>
            <a:spLocks noGrp="1"/>
          </p:cNvSpPr>
          <p:nvPr>
            <p:ph idx="1"/>
          </p:nvPr>
        </p:nvSpPr>
        <p:spPr>
          <a:xfrm>
            <a:off x="1295401" y="2556932"/>
            <a:ext cx="9601196" cy="3843868"/>
          </a:xfrm>
        </p:spPr>
        <p:txBody>
          <a:bodyPr>
            <a:normAutofit fontScale="25000" lnSpcReduction="20000"/>
          </a:bodyPr>
          <a:lstStyle/>
          <a:p>
            <a:pPr marL="0" indent="0" algn="ctr">
              <a:buNone/>
            </a:pPr>
            <a:r>
              <a:rPr lang="en-US" sz="17600" b="1" dirty="0">
                <a:solidFill>
                  <a:schemeClr val="accent4">
                    <a:lumMod val="60000"/>
                    <a:lumOff val="40000"/>
                  </a:schemeClr>
                </a:solidFill>
              </a:rPr>
              <a:t>REALITY</a:t>
            </a:r>
          </a:p>
          <a:p>
            <a:pPr marL="0" indent="0" algn="ctr">
              <a:buNone/>
            </a:pPr>
            <a:r>
              <a:rPr lang="en-US" sz="11200" dirty="0"/>
              <a:t>The opposite is actually true. When children have stable homes and remain in a single school system, their test scores rise as they build long-term relationships with peers, teachers, and mentors.</a:t>
            </a:r>
          </a:p>
          <a:p>
            <a:pPr marL="0" indent="0" algn="ctr">
              <a:buNone/>
            </a:pPr>
            <a:r>
              <a:rPr lang="en-US" sz="11200" dirty="0"/>
              <a:t> Without stable affordable community housing, many families become trapped in a cycle of rising rents and evictions and must move frequently to find an available living space they can afford.</a:t>
            </a:r>
          </a:p>
          <a:p>
            <a:pPr marL="0" indent="0" algn="ctr">
              <a:buNone/>
            </a:pPr>
            <a:endParaRPr lang="en-US" sz="17600" b="1" dirty="0">
              <a:solidFill>
                <a:srgbClr val="009900"/>
              </a:solidFill>
            </a:endParaRPr>
          </a:p>
        </p:txBody>
      </p:sp>
    </p:spTree>
    <p:extLst>
      <p:ext uri="{BB962C8B-B14F-4D97-AF65-F5344CB8AC3E}">
        <p14:creationId xmlns:p14="http://schemas.microsoft.com/office/powerpoint/2010/main" val="1937977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3962" y="923544"/>
            <a:ext cx="9601196" cy="1871133"/>
          </a:xfrm>
        </p:spPr>
        <p:txBody>
          <a:bodyPr>
            <a:normAutofit fontScale="90000"/>
          </a:bodyPr>
          <a:lstStyle/>
          <a:p>
            <a:r>
              <a:rPr lang="en-US" b="1" dirty="0">
                <a:solidFill>
                  <a:schemeClr val="tx1"/>
                </a:solidFill>
              </a:rPr>
              <a:t>Myth 7:</a:t>
            </a:r>
            <a:r>
              <a:rPr lang="en-US" dirty="0">
                <a:solidFill>
                  <a:schemeClr val="tx1"/>
                </a:solidFill>
              </a:rPr>
              <a:t> </a:t>
            </a:r>
            <a:br>
              <a:rPr lang="en-US" dirty="0">
                <a:solidFill>
                  <a:schemeClr val="tx1"/>
                </a:solidFill>
              </a:rPr>
            </a:br>
            <a:r>
              <a:rPr lang="en-US" sz="3200" dirty="0">
                <a:latin typeface="Arial Black" panose="020B0A04020102020204" pitchFamily="34" charset="0"/>
              </a:rPr>
              <a:t>Affordable Community Housing burdens taxpayers and municipalities</a:t>
            </a:r>
            <a:br>
              <a:rPr lang="en-US" sz="4000" dirty="0">
                <a:latin typeface="Arial Black" panose="020B0A04020102020204" pitchFamily="34" charset="0"/>
              </a:rPr>
            </a:br>
            <a:r>
              <a:rPr lang="en-US" sz="4000" i="1" dirty="0"/>
              <a:t> </a:t>
            </a:r>
          </a:p>
        </p:txBody>
      </p:sp>
      <p:sp>
        <p:nvSpPr>
          <p:cNvPr id="3" name="Content Placeholder 2"/>
          <p:cNvSpPr>
            <a:spLocks noGrp="1"/>
          </p:cNvSpPr>
          <p:nvPr>
            <p:ph idx="1"/>
          </p:nvPr>
        </p:nvSpPr>
        <p:spPr>
          <a:xfrm>
            <a:off x="1295401" y="2556932"/>
            <a:ext cx="9601196" cy="3843868"/>
          </a:xfrm>
        </p:spPr>
        <p:txBody>
          <a:bodyPr>
            <a:normAutofit fontScale="32500" lnSpcReduction="20000"/>
          </a:bodyPr>
          <a:lstStyle/>
          <a:p>
            <a:pPr marL="0" indent="0" algn="ctr">
              <a:buNone/>
            </a:pPr>
            <a:r>
              <a:rPr lang="en-US" sz="17600" b="1" dirty="0">
                <a:solidFill>
                  <a:schemeClr val="accent4">
                    <a:lumMod val="60000"/>
                    <a:lumOff val="40000"/>
                  </a:schemeClr>
                </a:solidFill>
              </a:rPr>
              <a:t>REALITY</a:t>
            </a:r>
          </a:p>
          <a:p>
            <a:pPr marL="0" indent="0" algn="ctr">
              <a:buNone/>
            </a:pPr>
            <a:r>
              <a:rPr lang="en-US" sz="9600" dirty="0"/>
              <a:t>Affordable community housing enhances local tax revenues. By improving or replacing substandard housing or creating new housing, affordable community housing becomes a net plus on the tax rolls. </a:t>
            </a:r>
          </a:p>
          <a:p>
            <a:pPr marL="0" indent="0" algn="ctr">
              <a:buNone/>
            </a:pPr>
            <a:r>
              <a:rPr lang="en-US" sz="9600" dirty="0"/>
              <a:t>Community housing owners contribute to the local economy through property taxes and residents through their purchases in local businesses.</a:t>
            </a:r>
            <a:endParaRPr lang="en-US" sz="17600" b="1" dirty="0">
              <a:solidFill>
                <a:srgbClr val="009900"/>
              </a:solidFill>
            </a:endParaRPr>
          </a:p>
        </p:txBody>
      </p:sp>
    </p:spTree>
    <p:extLst>
      <p:ext uri="{BB962C8B-B14F-4D97-AF65-F5344CB8AC3E}">
        <p14:creationId xmlns:p14="http://schemas.microsoft.com/office/powerpoint/2010/main" val="3273746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3962" y="923544"/>
            <a:ext cx="9601196" cy="1871133"/>
          </a:xfrm>
        </p:spPr>
        <p:txBody>
          <a:bodyPr>
            <a:normAutofit fontScale="90000"/>
          </a:bodyPr>
          <a:lstStyle/>
          <a:p>
            <a:r>
              <a:rPr lang="en-US" b="1" dirty="0">
                <a:solidFill>
                  <a:schemeClr val="tx1"/>
                </a:solidFill>
              </a:rPr>
              <a:t>Myth 8:</a:t>
            </a:r>
            <a:r>
              <a:rPr lang="en-US" dirty="0">
                <a:solidFill>
                  <a:schemeClr val="tx1"/>
                </a:solidFill>
              </a:rPr>
              <a:t> </a:t>
            </a:r>
            <a:br>
              <a:rPr lang="en-US" dirty="0">
                <a:solidFill>
                  <a:schemeClr val="tx1"/>
                </a:solidFill>
              </a:rPr>
            </a:br>
            <a:r>
              <a:rPr lang="en-US" sz="3600" dirty="0">
                <a:latin typeface="Arial Black" panose="020B0A04020102020204" pitchFamily="34" charset="0"/>
              </a:rPr>
              <a:t>Affordable Community Housing is another government hand-out</a:t>
            </a:r>
            <a:br>
              <a:rPr lang="en-US" sz="3600" dirty="0">
                <a:latin typeface="Arial Black" panose="020B0A04020102020204" pitchFamily="34" charset="0"/>
              </a:rPr>
            </a:br>
            <a:r>
              <a:rPr lang="en-US" sz="4000" i="1" dirty="0"/>
              <a:t> </a:t>
            </a:r>
          </a:p>
        </p:txBody>
      </p:sp>
      <p:sp>
        <p:nvSpPr>
          <p:cNvPr id="3" name="Content Placeholder 2"/>
          <p:cNvSpPr>
            <a:spLocks noGrp="1"/>
          </p:cNvSpPr>
          <p:nvPr>
            <p:ph idx="1"/>
          </p:nvPr>
        </p:nvSpPr>
        <p:spPr>
          <a:xfrm>
            <a:off x="1295401" y="2556932"/>
            <a:ext cx="9601196" cy="3843868"/>
          </a:xfrm>
        </p:spPr>
        <p:txBody>
          <a:bodyPr>
            <a:normAutofit fontScale="32500" lnSpcReduction="20000"/>
          </a:bodyPr>
          <a:lstStyle/>
          <a:p>
            <a:pPr marL="0" indent="0" algn="ctr">
              <a:buNone/>
            </a:pPr>
            <a:r>
              <a:rPr lang="en-US" sz="17600" b="1" dirty="0">
                <a:solidFill>
                  <a:schemeClr val="accent4">
                    <a:lumMod val="60000"/>
                    <a:lumOff val="40000"/>
                  </a:schemeClr>
                </a:solidFill>
              </a:rPr>
              <a:t>REALITY</a:t>
            </a:r>
          </a:p>
          <a:p>
            <a:pPr marL="0" indent="0" algn="ctr">
              <a:buNone/>
            </a:pPr>
            <a:r>
              <a:rPr lang="en-US" sz="9600" dirty="0"/>
              <a:t>Affordable community housing is about improving business and raising the standards of working and middle-class families, giving young people the opportunity to save for a down payment on a home of their own teachers and community volunteers a place to live and benefits the community at large. </a:t>
            </a:r>
          </a:p>
          <a:p>
            <a:pPr marL="0" indent="0" algn="ctr">
              <a:buNone/>
            </a:pPr>
            <a:endParaRPr lang="en-US" sz="7400" b="1" dirty="0">
              <a:solidFill>
                <a:srgbClr val="009900"/>
              </a:solidFill>
            </a:endParaRPr>
          </a:p>
        </p:txBody>
      </p:sp>
    </p:spTree>
    <p:extLst>
      <p:ext uri="{BB962C8B-B14F-4D97-AF65-F5344CB8AC3E}">
        <p14:creationId xmlns:p14="http://schemas.microsoft.com/office/powerpoint/2010/main" val="4110502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CB2A5-F40B-FC16-094F-2D7B81059CC2}"/>
              </a:ext>
            </a:extLst>
          </p:cNvPr>
          <p:cNvSpPr>
            <a:spLocks noGrp="1"/>
          </p:cNvSpPr>
          <p:nvPr>
            <p:ph type="title"/>
          </p:nvPr>
        </p:nvSpPr>
        <p:spPr>
          <a:xfrm>
            <a:off x="653143" y="685801"/>
            <a:ext cx="10863943" cy="1219200"/>
          </a:xfrm>
        </p:spPr>
        <p:txBody>
          <a:bodyPr>
            <a:normAutofit fontScale="90000"/>
          </a:bodyPr>
          <a:lstStyle/>
          <a:p>
            <a:r>
              <a:rPr lang="en-US" sz="3600" dirty="0"/>
              <a:t>Bonus Myth # 9</a:t>
            </a:r>
            <a:br>
              <a:rPr lang="en-US" sz="3600" dirty="0"/>
            </a:br>
            <a:r>
              <a:rPr lang="en-US" i="1" dirty="0"/>
              <a:t>Community Housing brings Undesirable’s to the neighborhood.</a:t>
            </a:r>
          </a:p>
        </p:txBody>
      </p:sp>
      <p:graphicFrame>
        <p:nvGraphicFramePr>
          <p:cNvPr id="4" name="Content Placeholder 3">
            <a:extLst>
              <a:ext uri="{FF2B5EF4-FFF2-40B4-BE49-F238E27FC236}">
                <a16:creationId xmlns:a16="http://schemas.microsoft.com/office/drawing/2014/main" id="{D1A04EEC-E9D1-4D75-C96D-BFE591B341C5}"/>
              </a:ext>
            </a:extLst>
          </p:cNvPr>
          <p:cNvGraphicFramePr>
            <a:graphicFrameLocks noGrp="1"/>
          </p:cNvGraphicFramePr>
          <p:nvPr>
            <p:ph idx="1"/>
            <p:extLst>
              <p:ext uri="{D42A27DB-BD31-4B8C-83A1-F6EECF244321}">
                <p14:modId xmlns:p14="http://schemas.microsoft.com/office/powerpoint/2010/main" val="2466986187"/>
              </p:ext>
            </p:extLst>
          </p:nvPr>
        </p:nvGraphicFramePr>
        <p:xfrm>
          <a:off x="1401989" y="2917767"/>
          <a:ext cx="9088673" cy="3175461"/>
        </p:xfrm>
        <a:graphic>
          <a:graphicData uri="http://schemas.openxmlformats.org/drawingml/2006/table">
            <a:tbl>
              <a:tblPr/>
              <a:tblGrid>
                <a:gridCol w="826243">
                  <a:extLst>
                    <a:ext uri="{9D8B030D-6E8A-4147-A177-3AD203B41FA5}">
                      <a16:colId xmlns:a16="http://schemas.microsoft.com/office/drawing/2014/main" val="3700792271"/>
                    </a:ext>
                  </a:extLst>
                </a:gridCol>
                <a:gridCol w="826243">
                  <a:extLst>
                    <a:ext uri="{9D8B030D-6E8A-4147-A177-3AD203B41FA5}">
                      <a16:colId xmlns:a16="http://schemas.microsoft.com/office/drawing/2014/main" val="3858069073"/>
                    </a:ext>
                  </a:extLst>
                </a:gridCol>
                <a:gridCol w="826243">
                  <a:extLst>
                    <a:ext uri="{9D8B030D-6E8A-4147-A177-3AD203B41FA5}">
                      <a16:colId xmlns:a16="http://schemas.microsoft.com/office/drawing/2014/main" val="2635087675"/>
                    </a:ext>
                  </a:extLst>
                </a:gridCol>
                <a:gridCol w="826243">
                  <a:extLst>
                    <a:ext uri="{9D8B030D-6E8A-4147-A177-3AD203B41FA5}">
                      <a16:colId xmlns:a16="http://schemas.microsoft.com/office/drawing/2014/main" val="2172991027"/>
                    </a:ext>
                  </a:extLst>
                </a:gridCol>
                <a:gridCol w="826243">
                  <a:extLst>
                    <a:ext uri="{9D8B030D-6E8A-4147-A177-3AD203B41FA5}">
                      <a16:colId xmlns:a16="http://schemas.microsoft.com/office/drawing/2014/main" val="1861239722"/>
                    </a:ext>
                  </a:extLst>
                </a:gridCol>
                <a:gridCol w="826243">
                  <a:extLst>
                    <a:ext uri="{9D8B030D-6E8A-4147-A177-3AD203B41FA5}">
                      <a16:colId xmlns:a16="http://schemas.microsoft.com/office/drawing/2014/main" val="330460066"/>
                    </a:ext>
                  </a:extLst>
                </a:gridCol>
                <a:gridCol w="826243">
                  <a:extLst>
                    <a:ext uri="{9D8B030D-6E8A-4147-A177-3AD203B41FA5}">
                      <a16:colId xmlns:a16="http://schemas.microsoft.com/office/drawing/2014/main" val="2021685572"/>
                    </a:ext>
                  </a:extLst>
                </a:gridCol>
                <a:gridCol w="826243">
                  <a:extLst>
                    <a:ext uri="{9D8B030D-6E8A-4147-A177-3AD203B41FA5}">
                      <a16:colId xmlns:a16="http://schemas.microsoft.com/office/drawing/2014/main" val="1617707298"/>
                    </a:ext>
                  </a:extLst>
                </a:gridCol>
                <a:gridCol w="826243">
                  <a:extLst>
                    <a:ext uri="{9D8B030D-6E8A-4147-A177-3AD203B41FA5}">
                      <a16:colId xmlns:a16="http://schemas.microsoft.com/office/drawing/2014/main" val="2164428043"/>
                    </a:ext>
                  </a:extLst>
                </a:gridCol>
                <a:gridCol w="826243">
                  <a:extLst>
                    <a:ext uri="{9D8B030D-6E8A-4147-A177-3AD203B41FA5}">
                      <a16:colId xmlns:a16="http://schemas.microsoft.com/office/drawing/2014/main" val="461363272"/>
                    </a:ext>
                  </a:extLst>
                </a:gridCol>
                <a:gridCol w="826243">
                  <a:extLst>
                    <a:ext uri="{9D8B030D-6E8A-4147-A177-3AD203B41FA5}">
                      <a16:colId xmlns:a16="http://schemas.microsoft.com/office/drawing/2014/main" val="2898148680"/>
                    </a:ext>
                  </a:extLst>
                </a:gridCol>
              </a:tblGrid>
              <a:tr h="208365">
                <a:tc rowSpan="2">
                  <a:txBody>
                    <a:bodyPr/>
                    <a:lstStyle/>
                    <a:p>
                      <a:pPr algn="ctr" fontAlgn="ctr"/>
                      <a:r>
                        <a:rPr lang="en-US" sz="1000">
                          <a:effectLst/>
                        </a:rPr>
                        <a:t>FY 2022 Income Limit Area</a:t>
                      </a:r>
                    </a:p>
                  </a:txBody>
                  <a:tcPr marL="20841" marR="20841" marT="20841" marB="20841" anchor="ctr">
                    <a:lnL>
                      <a:noFill/>
                    </a:lnL>
                    <a:lnR>
                      <a:noFill/>
                    </a:lnR>
                    <a:lnT>
                      <a:noFill/>
                    </a:lnT>
                    <a:lnB w="6350" cap="flat" cmpd="sng" algn="ctr">
                      <a:solidFill>
                        <a:srgbClr val="808080"/>
                      </a:solidFill>
                      <a:prstDash val="solid"/>
                      <a:round/>
                      <a:headEnd type="none" w="med" len="med"/>
                      <a:tailEnd type="none" w="med" len="med"/>
                    </a:lnB>
                    <a:solidFill>
                      <a:srgbClr val="E8E6E7"/>
                    </a:solidFill>
                  </a:tcPr>
                </a:tc>
                <a:tc rowSpan="2">
                  <a:txBody>
                    <a:bodyPr/>
                    <a:lstStyle/>
                    <a:p>
                      <a:pPr algn="ctr" fontAlgn="ctr"/>
                      <a:r>
                        <a:rPr lang="en-US" sz="1000">
                          <a:effectLst/>
                        </a:rPr>
                        <a:t>Median Family Income</a:t>
                      </a:r>
                    </a:p>
                  </a:txBody>
                  <a:tcPr marL="20841" marR="20841" marT="20841" marB="20841" anchor="ctr">
                    <a:lnL>
                      <a:noFill/>
                    </a:lnL>
                    <a:lnR>
                      <a:noFill/>
                    </a:lnR>
                    <a:lnT>
                      <a:noFill/>
                    </a:lnT>
                    <a:lnB w="6350" cap="flat" cmpd="sng" algn="ctr">
                      <a:solidFill>
                        <a:srgbClr val="808080"/>
                      </a:solidFill>
                      <a:prstDash val="solid"/>
                      <a:round/>
                      <a:headEnd type="none" w="med" len="med"/>
                      <a:tailEnd type="none" w="med" len="med"/>
                    </a:lnB>
                    <a:solidFill>
                      <a:srgbClr val="E8E6E7"/>
                    </a:solidFill>
                  </a:tcPr>
                </a:tc>
                <a:tc rowSpan="2">
                  <a:txBody>
                    <a:bodyPr/>
                    <a:lstStyle/>
                    <a:p>
                      <a:pPr algn="ctr" fontAlgn="ctr"/>
                      <a:r>
                        <a:rPr lang="en-US" sz="1000">
                          <a:effectLst/>
                        </a:rPr>
                        <a:t>FY 2022 Income Limit Category</a:t>
                      </a:r>
                    </a:p>
                  </a:txBody>
                  <a:tcPr marL="20841" marR="20841" marT="20841" marB="20841" anchor="ctr">
                    <a:lnL>
                      <a:noFill/>
                    </a:lnL>
                    <a:lnR>
                      <a:noFill/>
                    </a:lnR>
                    <a:lnT>
                      <a:noFill/>
                    </a:lnT>
                    <a:lnB w="6350" cap="flat" cmpd="sng" algn="ctr">
                      <a:solidFill>
                        <a:srgbClr val="808080"/>
                      </a:solidFill>
                      <a:prstDash val="solid"/>
                      <a:round/>
                      <a:headEnd type="none" w="med" len="med"/>
                      <a:tailEnd type="none" w="med" len="med"/>
                    </a:lnB>
                    <a:solidFill>
                      <a:srgbClr val="E8E6E7"/>
                    </a:solidFill>
                  </a:tcPr>
                </a:tc>
                <a:tc gridSpan="8">
                  <a:txBody>
                    <a:bodyPr/>
                    <a:lstStyle/>
                    <a:p>
                      <a:pPr algn="ctr" fontAlgn="ctr"/>
                      <a:r>
                        <a:rPr lang="en-US" sz="1000">
                          <a:effectLst/>
                        </a:rPr>
                        <a:t>Persons in Family</a:t>
                      </a:r>
                    </a:p>
                  </a:txBody>
                  <a:tcPr marL="20841" marR="20841" marT="20841" marB="20841" anchor="ctr">
                    <a:lnL>
                      <a:noFill/>
                    </a:lnL>
                    <a:lnR>
                      <a:noFill/>
                    </a:lnR>
                    <a:lnT>
                      <a:noFill/>
                    </a:lnT>
                    <a:lnB>
                      <a:noFill/>
                    </a:lnB>
                    <a:solidFill>
                      <a:srgbClr val="E8E6E7"/>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95323711"/>
                  </a:ext>
                </a:extLst>
              </a:tr>
              <a:tr h="569683">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ctr"/>
                      <a:r>
                        <a:rPr lang="en-US" sz="1000">
                          <a:effectLst/>
                        </a:rPr>
                        <a:t>1</a:t>
                      </a:r>
                    </a:p>
                  </a:txBody>
                  <a:tcPr marL="20841" marR="20841" marT="20841" marB="20841" anchor="ctr">
                    <a:lnL>
                      <a:noFill/>
                    </a:lnL>
                    <a:lnR>
                      <a:noFill/>
                    </a:lnR>
                    <a:lnT>
                      <a:noFill/>
                    </a:lnT>
                    <a:lnB w="6350" cap="flat" cmpd="sng" algn="ctr">
                      <a:solidFill>
                        <a:srgbClr val="808080"/>
                      </a:solidFill>
                      <a:prstDash val="solid"/>
                      <a:round/>
                      <a:headEnd type="none" w="med" len="med"/>
                      <a:tailEnd type="none" w="med" len="med"/>
                    </a:lnB>
                    <a:solidFill>
                      <a:srgbClr val="E8E6E7"/>
                    </a:solidFill>
                  </a:tcPr>
                </a:tc>
                <a:tc>
                  <a:txBody>
                    <a:bodyPr/>
                    <a:lstStyle/>
                    <a:p>
                      <a:pPr algn="ctr" fontAlgn="ctr"/>
                      <a:r>
                        <a:rPr lang="en-US" sz="1000">
                          <a:effectLst/>
                        </a:rPr>
                        <a:t>2</a:t>
                      </a:r>
                    </a:p>
                  </a:txBody>
                  <a:tcPr marL="20841" marR="20841" marT="20841" marB="20841" anchor="ctr">
                    <a:lnL>
                      <a:noFill/>
                    </a:lnL>
                    <a:lnR>
                      <a:noFill/>
                    </a:lnR>
                    <a:lnT>
                      <a:noFill/>
                    </a:lnT>
                    <a:lnB w="6350" cap="flat" cmpd="sng" algn="ctr">
                      <a:solidFill>
                        <a:srgbClr val="808080"/>
                      </a:solidFill>
                      <a:prstDash val="solid"/>
                      <a:round/>
                      <a:headEnd type="none" w="med" len="med"/>
                      <a:tailEnd type="none" w="med" len="med"/>
                    </a:lnB>
                    <a:solidFill>
                      <a:srgbClr val="E8E6E7"/>
                    </a:solidFill>
                  </a:tcPr>
                </a:tc>
                <a:tc>
                  <a:txBody>
                    <a:bodyPr/>
                    <a:lstStyle/>
                    <a:p>
                      <a:pPr algn="ctr" fontAlgn="ctr"/>
                      <a:r>
                        <a:rPr lang="en-US" sz="1000">
                          <a:effectLst/>
                        </a:rPr>
                        <a:t>3</a:t>
                      </a:r>
                    </a:p>
                  </a:txBody>
                  <a:tcPr marL="20841" marR="20841" marT="20841" marB="20841" anchor="ctr">
                    <a:lnL>
                      <a:noFill/>
                    </a:lnL>
                    <a:lnR>
                      <a:noFill/>
                    </a:lnR>
                    <a:lnT>
                      <a:noFill/>
                    </a:lnT>
                    <a:lnB w="6350" cap="flat" cmpd="sng" algn="ctr">
                      <a:solidFill>
                        <a:srgbClr val="808080"/>
                      </a:solidFill>
                      <a:prstDash val="solid"/>
                      <a:round/>
                      <a:headEnd type="none" w="med" len="med"/>
                      <a:tailEnd type="none" w="med" len="med"/>
                    </a:lnB>
                    <a:solidFill>
                      <a:srgbClr val="E8E6E7"/>
                    </a:solidFill>
                  </a:tcPr>
                </a:tc>
                <a:tc>
                  <a:txBody>
                    <a:bodyPr/>
                    <a:lstStyle/>
                    <a:p>
                      <a:pPr algn="ctr" fontAlgn="ctr"/>
                      <a:r>
                        <a:rPr lang="en-US" sz="1000">
                          <a:effectLst/>
                        </a:rPr>
                        <a:t>4</a:t>
                      </a:r>
                    </a:p>
                  </a:txBody>
                  <a:tcPr marL="20841" marR="20841" marT="20841" marB="20841" anchor="ctr">
                    <a:lnL>
                      <a:noFill/>
                    </a:lnL>
                    <a:lnR>
                      <a:noFill/>
                    </a:lnR>
                    <a:lnT>
                      <a:noFill/>
                    </a:lnT>
                    <a:lnB w="6350" cap="flat" cmpd="sng" algn="ctr">
                      <a:solidFill>
                        <a:srgbClr val="808080"/>
                      </a:solidFill>
                      <a:prstDash val="solid"/>
                      <a:round/>
                      <a:headEnd type="none" w="med" len="med"/>
                      <a:tailEnd type="none" w="med" len="med"/>
                    </a:lnB>
                    <a:solidFill>
                      <a:srgbClr val="E8E6E7"/>
                    </a:solidFill>
                  </a:tcPr>
                </a:tc>
                <a:tc>
                  <a:txBody>
                    <a:bodyPr/>
                    <a:lstStyle/>
                    <a:p>
                      <a:pPr algn="ctr" fontAlgn="ctr"/>
                      <a:r>
                        <a:rPr lang="en-US" sz="1000">
                          <a:effectLst/>
                        </a:rPr>
                        <a:t>5</a:t>
                      </a:r>
                    </a:p>
                  </a:txBody>
                  <a:tcPr marL="20841" marR="20841" marT="20841" marB="20841" anchor="ctr">
                    <a:lnL>
                      <a:noFill/>
                    </a:lnL>
                    <a:lnR>
                      <a:noFill/>
                    </a:lnR>
                    <a:lnT>
                      <a:noFill/>
                    </a:lnT>
                    <a:lnB w="6350" cap="flat" cmpd="sng" algn="ctr">
                      <a:solidFill>
                        <a:srgbClr val="808080"/>
                      </a:solidFill>
                      <a:prstDash val="solid"/>
                      <a:round/>
                      <a:headEnd type="none" w="med" len="med"/>
                      <a:tailEnd type="none" w="med" len="med"/>
                    </a:lnB>
                    <a:solidFill>
                      <a:srgbClr val="E8E6E7"/>
                    </a:solidFill>
                  </a:tcPr>
                </a:tc>
                <a:tc>
                  <a:txBody>
                    <a:bodyPr/>
                    <a:lstStyle/>
                    <a:p>
                      <a:pPr algn="ctr" fontAlgn="ctr"/>
                      <a:r>
                        <a:rPr lang="en-US" sz="1000">
                          <a:effectLst/>
                        </a:rPr>
                        <a:t>6</a:t>
                      </a:r>
                    </a:p>
                  </a:txBody>
                  <a:tcPr marL="20841" marR="20841" marT="20841" marB="20841" anchor="ctr">
                    <a:lnL>
                      <a:noFill/>
                    </a:lnL>
                    <a:lnR>
                      <a:noFill/>
                    </a:lnR>
                    <a:lnT>
                      <a:noFill/>
                    </a:lnT>
                    <a:lnB w="6350" cap="flat" cmpd="sng" algn="ctr">
                      <a:solidFill>
                        <a:srgbClr val="808080"/>
                      </a:solidFill>
                      <a:prstDash val="solid"/>
                      <a:round/>
                      <a:headEnd type="none" w="med" len="med"/>
                      <a:tailEnd type="none" w="med" len="med"/>
                    </a:lnB>
                    <a:solidFill>
                      <a:srgbClr val="E8E6E7"/>
                    </a:solidFill>
                  </a:tcPr>
                </a:tc>
                <a:tc>
                  <a:txBody>
                    <a:bodyPr/>
                    <a:lstStyle/>
                    <a:p>
                      <a:pPr algn="ctr" fontAlgn="ctr"/>
                      <a:r>
                        <a:rPr lang="en-US" sz="1000">
                          <a:effectLst/>
                        </a:rPr>
                        <a:t>7</a:t>
                      </a:r>
                    </a:p>
                  </a:txBody>
                  <a:tcPr marL="20841" marR="20841" marT="20841" marB="20841" anchor="ctr">
                    <a:lnL>
                      <a:noFill/>
                    </a:lnL>
                    <a:lnR>
                      <a:noFill/>
                    </a:lnR>
                    <a:lnT>
                      <a:noFill/>
                    </a:lnT>
                    <a:lnB w="6350" cap="flat" cmpd="sng" algn="ctr">
                      <a:solidFill>
                        <a:srgbClr val="808080"/>
                      </a:solidFill>
                      <a:prstDash val="solid"/>
                      <a:round/>
                      <a:headEnd type="none" w="med" len="med"/>
                      <a:tailEnd type="none" w="med" len="med"/>
                    </a:lnB>
                    <a:solidFill>
                      <a:srgbClr val="E8E6E7"/>
                    </a:solidFill>
                  </a:tcPr>
                </a:tc>
                <a:tc>
                  <a:txBody>
                    <a:bodyPr/>
                    <a:lstStyle/>
                    <a:p>
                      <a:pPr algn="ctr" fontAlgn="ctr"/>
                      <a:r>
                        <a:rPr lang="en-US" sz="1000">
                          <a:effectLst/>
                        </a:rPr>
                        <a:t>8</a:t>
                      </a:r>
                    </a:p>
                  </a:txBody>
                  <a:tcPr marL="20841" marR="20841" marT="20841" marB="20841" anchor="ctr">
                    <a:lnL>
                      <a:noFill/>
                    </a:lnL>
                    <a:lnR>
                      <a:noFill/>
                    </a:lnR>
                    <a:lnT>
                      <a:noFill/>
                    </a:lnT>
                    <a:lnB w="6350" cap="flat" cmpd="sng" algn="ctr">
                      <a:solidFill>
                        <a:srgbClr val="808080"/>
                      </a:solidFill>
                      <a:prstDash val="solid"/>
                      <a:round/>
                      <a:headEnd type="none" w="med" len="med"/>
                      <a:tailEnd type="none" w="med" len="med"/>
                    </a:lnB>
                    <a:solidFill>
                      <a:srgbClr val="E8E6E7"/>
                    </a:solidFill>
                  </a:tcPr>
                </a:tc>
                <a:extLst>
                  <a:ext uri="{0D108BD9-81ED-4DB2-BD59-A6C34878D82A}">
                    <a16:rowId xmlns:a16="http://schemas.microsoft.com/office/drawing/2014/main" val="1261727657"/>
                  </a:ext>
                </a:extLst>
              </a:tr>
              <a:tr h="894085">
                <a:tc rowSpan="3">
                  <a:txBody>
                    <a:bodyPr/>
                    <a:lstStyle/>
                    <a:p>
                      <a:pPr algn="ctr" fontAlgn="ctr"/>
                      <a:r>
                        <a:rPr lang="en-US" sz="1000" b="1">
                          <a:effectLst/>
                          <a:latin typeface="inherit"/>
                        </a:rPr>
                        <a:t>Nassau-Suffolk, NY HUD Metro FMR Area</a:t>
                      </a:r>
                      <a:endParaRPr lang="en-US" sz="1000">
                        <a:effectLst/>
                      </a:endParaRPr>
                    </a:p>
                  </a:txBody>
                  <a:tcPr marL="20841" marR="20841" marT="20841" marB="20841" anchor="ctr">
                    <a:lnL>
                      <a:noFill/>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rowSpan="3">
                  <a:txBody>
                    <a:bodyPr/>
                    <a:lstStyle/>
                    <a:p>
                      <a:pPr algn="ctr" fontAlgn="ctr"/>
                      <a:r>
                        <a:rPr lang="en-US" sz="1000">
                          <a:effectLst/>
                        </a:rPr>
                        <a:t>$146,400</a:t>
                      </a:r>
                    </a:p>
                  </a:txBody>
                  <a:tcPr marL="20841" marR="20841" marT="20841" marB="20841"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n-US" sz="1000">
                          <a:effectLst/>
                        </a:rPr>
                        <a:t>Very Low (50%) Income Limits ($)</a:t>
                      </a:r>
                    </a:p>
                  </a:txBody>
                  <a:tcPr marL="20841" marR="20841" marT="20841" marB="20841" anchor="ctr">
                    <a:lnL w="6350" cap="flat" cmpd="sng" algn="ctr">
                      <a:solidFill>
                        <a:srgbClr val="808080"/>
                      </a:solidFill>
                      <a:prstDash val="solid"/>
                      <a:round/>
                      <a:headEnd type="none" w="med" len="med"/>
                      <a:tailEnd type="none" w="med" len="med"/>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n-US" sz="1000">
                          <a:effectLst/>
                        </a:rPr>
                        <a:t>50,900</a:t>
                      </a:r>
                    </a:p>
                  </a:txBody>
                  <a:tcPr marL="20841" marR="20841" marT="20841" marB="20841"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n-US" sz="1000">
                          <a:effectLst/>
                        </a:rPr>
                        <a:t>58,150</a:t>
                      </a:r>
                    </a:p>
                  </a:txBody>
                  <a:tcPr marL="20841" marR="20841" marT="20841" marB="20841"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n-US" sz="1000">
                          <a:effectLst/>
                        </a:rPr>
                        <a:t>65,400</a:t>
                      </a:r>
                    </a:p>
                  </a:txBody>
                  <a:tcPr marL="20841" marR="20841" marT="20841" marB="20841"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n-US" sz="1000" b="1">
                          <a:effectLst/>
                          <a:latin typeface="inherit"/>
                        </a:rPr>
                        <a:t>72,650</a:t>
                      </a:r>
                      <a:endParaRPr lang="en-US" sz="1000">
                        <a:effectLst/>
                      </a:endParaRPr>
                    </a:p>
                  </a:txBody>
                  <a:tcPr marL="20841" marR="20841" marT="20841" marB="20841"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n-US" sz="1000">
                          <a:effectLst/>
                        </a:rPr>
                        <a:t>78,500</a:t>
                      </a:r>
                    </a:p>
                  </a:txBody>
                  <a:tcPr marL="20841" marR="20841" marT="20841" marB="20841"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n-US" sz="1000">
                          <a:effectLst/>
                        </a:rPr>
                        <a:t>84,300</a:t>
                      </a:r>
                    </a:p>
                  </a:txBody>
                  <a:tcPr marL="20841" marR="20841" marT="20841" marB="20841"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n-US" sz="1000">
                          <a:effectLst/>
                        </a:rPr>
                        <a:t>90,100</a:t>
                      </a:r>
                    </a:p>
                  </a:txBody>
                  <a:tcPr marL="20841" marR="20841" marT="20841" marB="20841"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n-US" sz="1000" dirty="0">
                          <a:effectLst/>
                        </a:rPr>
                        <a:t>95,900</a:t>
                      </a:r>
                    </a:p>
                  </a:txBody>
                  <a:tcPr marL="20841" marR="20841" marT="20841" marB="20841"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extLst>
                  <a:ext uri="{0D108BD9-81ED-4DB2-BD59-A6C34878D82A}">
                    <a16:rowId xmlns:a16="http://schemas.microsoft.com/office/drawing/2014/main" val="1124086443"/>
                  </a:ext>
                </a:extLst>
              </a:tr>
              <a:tr h="751664">
                <a:tc vMerge="1">
                  <a:txBody>
                    <a:bodyPr/>
                    <a:lstStyle/>
                    <a:p>
                      <a:endParaRPr lang="en-US"/>
                    </a:p>
                  </a:txBody>
                  <a:tcPr/>
                </a:tc>
                <a:tc vMerge="1">
                  <a:txBody>
                    <a:bodyPr/>
                    <a:lstStyle/>
                    <a:p>
                      <a:endParaRPr lang="en-US"/>
                    </a:p>
                  </a:txBody>
                  <a:tcPr/>
                </a:tc>
                <a:tc>
                  <a:txBody>
                    <a:bodyPr/>
                    <a:lstStyle/>
                    <a:p>
                      <a:pPr algn="ctr" fontAlgn="ctr"/>
                      <a:r>
                        <a:rPr lang="en-US" sz="1000">
                          <a:effectLst/>
                        </a:rPr>
                        <a:t>Extremely Low Income Limits ($)*</a:t>
                      </a:r>
                    </a:p>
                  </a:txBody>
                  <a:tcPr marL="20841" marR="20841" marT="20841" marB="20841" anchor="ctr">
                    <a:lnL w="6350" cap="flat" cmpd="sng" algn="ctr">
                      <a:solidFill>
                        <a:srgbClr val="808080"/>
                      </a:solidFill>
                      <a:prstDash val="solid"/>
                      <a:round/>
                      <a:headEnd type="none" w="med" len="med"/>
                      <a:tailEnd type="none" w="med" len="med"/>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n-US" sz="1000">
                          <a:effectLst/>
                        </a:rPr>
                        <a:t>30,550</a:t>
                      </a:r>
                    </a:p>
                  </a:txBody>
                  <a:tcPr marL="20841" marR="20841" marT="20841" marB="20841"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n-US" sz="1000">
                          <a:effectLst/>
                        </a:rPr>
                        <a:t>34,900</a:t>
                      </a:r>
                    </a:p>
                  </a:txBody>
                  <a:tcPr marL="20841" marR="20841" marT="20841" marB="20841"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n-US" sz="1000" dirty="0">
                          <a:effectLst/>
                        </a:rPr>
                        <a:t>39,250</a:t>
                      </a:r>
                    </a:p>
                  </a:txBody>
                  <a:tcPr marL="20841" marR="20841" marT="20841" marB="20841"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n-US" sz="1000" b="1">
                          <a:effectLst/>
                          <a:latin typeface="inherit"/>
                        </a:rPr>
                        <a:t>43,600</a:t>
                      </a:r>
                      <a:endParaRPr lang="en-US" sz="1000">
                        <a:effectLst/>
                      </a:endParaRPr>
                    </a:p>
                  </a:txBody>
                  <a:tcPr marL="20841" marR="20841" marT="20841" marB="20841"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n-US" sz="1000">
                          <a:effectLst/>
                        </a:rPr>
                        <a:t>47,100</a:t>
                      </a:r>
                    </a:p>
                  </a:txBody>
                  <a:tcPr marL="20841" marR="20841" marT="20841" marB="20841"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n-US" sz="1000">
                          <a:effectLst/>
                        </a:rPr>
                        <a:t>50,600</a:t>
                      </a:r>
                    </a:p>
                  </a:txBody>
                  <a:tcPr marL="20841" marR="20841" marT="20841" marB="20841"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n-US" sz="1000">
                          <a:effectLst/>
                        </a:rPr>
                        <a:t>54,100</a:t>
                      </a:r>
                    </a:p>
                  </a:txBody>
                  <a:tcPr marL="20841" marR="20841" marT="20841" marB="20841"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n-US" sz="1000">
                          <a:effectLst/>
                        </a:rPr>
                        <a:t>57,600</a:t>
                      </a:r>
                    </a:p>
                  </a:txBody>
                  <a:tcPr marL="20841" marR="20841" marT="20841" marB="20841"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extLst>
                  <a:ext uri="{0D108BD9-81ED-4DB2-BD59-A6C34878D82A}">
                    <a16:rowId xmlns:a16="http://schemas.microsoft.com/office/drawing/2014/main" val="2093631991"/>
                  </a:ext>
                </a:extLst>
              </a:tr>
              <a:tr h="751664">
                <a:tc vMerge="1">
                  <a:txBody>
                    <a:bodyPr/>
                    <a:lstStyle/>
                    <a:p>
                      <a:endParaRPr lang="en-US"/>
                    </a:p>
                  </a:txBody>
                  <a:tcPr/>
                </a:tc>
                <a:tc vMerge="1">
                  <a:txBody>
                    <a:bodyPr/>
                    <a:lstStyle/>
                    <a:p>
                      <a:endParaRPr lang="en-US"/>
                    </a:p>
                  </a:txBody>
                  <a:tcPr/>
                </a:tc>
                <a:tc>
                  <a:txBody>
                    <a:bodyPr/>
                    <a:lstStyle/>
                    <a:p>
                      <a:pPr algn="ctr" fontAlgn="ctr"/>
                      <a:r>
                        <a:rPr lang="en-US" sz="1000">
                          <a:effectLst/>
                        </a:rPr>
                        <a:t>Low (80%) Income Limits ($)</a:t>
                      </a:r>
                    </a:p>
                  </a:txBody>
                  <a:tcPr marL="20841" marR="20841" marT="20841" marB="20841" anchor="ctr">
                    <a:lnL w="6350" cap="flat" cmpd="sng" algn="ctr">
                      <a:solidFill>
                        <a:srgbClr val="808080"/>
                      </a:solidFill>
                      <a:prstDash val="solid"/>
                      <a:round/>
                      <a:headEnd type="none" w="med" len="med"/>
                      <a:tailEnd type="none" w="med" len="med"/>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n-US" sz="1000">
                          <a:effectLst/>
                        </a:rPr>
                        <a:t>67,450</a:t>
                      </a:r>
                    </a:p>
                  </a:txBody>
                  <a:tcPr marL="20841" marR="20841" marT="20841" marB="20841"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n-US" sz="1000">
                          <a:effectLst/>
                        </a:rPr>
                        <a:t>77,050</a:t>
                      </a:r>
                    </a:p>
                  </a:txBody>
                  <a:tcPr marL="20841" marR="20841" marT="20841" marB="20841"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n-US" sz="1000">
                          <a:effectLst/>
                        </a:rPr>
                        <a:t>86,700</a:t>
                      </a:r>
                    </a:p>
                  </a:txBody>
                  <a:tcPr marL="20841" marR="20841" marT="20841" marB="20841"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n-US" sz="1000" b="1">
                          <a:effectLst/>
                          <a:latin typeface="inherit"/>
                        </a:rPr>
                        <a:t>96,300</a:t>
                      </a:r>
                      <a:endParaRPr lang="en-US" sz="1000">
                        <a:effectLst/>
                      </a:endParaRPr>
                    </a:p>
                  </a:txBody>
                  <a:tcPr marL="20841" marR="20841" marT="20841" marB="20841"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n-US" sz="1000">
                          <a:effectLst/>
                        </a:rPr>
                        <a:t>104,050</a:t>
                      </a:r>
                    </a:p>
                  </a:txBody>
                  <a:tcPr marL="20841" marR="20841" marT="20841" marB="20841"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n-US" sz="1000">
                          <a:effectLst/>
                        </a:rPr>
                        <a:t>111,750</a:t>
                      </a:r>
                    </a:p>
                  </a:txBody>
                  <a:tcPr marL="20841" marR="20841" marT="20841" marB="20841"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n-US" sz="1000">
                          <a:effectLst/>
                        </a:rPr>
                        <a:t>119,450</a:t>
                      </a:r>
                    </a:p>
                  </a:txBody>
                  <a:tcPr marL="20841" marR="20841" marT="20841" marB="20841"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r>
                        <a:rPr lang="en-US" sz="1000" dirty="0">
                          <a:effectLst/>
                        </a:rPr>
                        <a:t>127,150</a:t>
                      </a:r>
                    </a:p>
                  </a:txBody>
                  <a:tcPr marL="20841" marR="20841" marT="20841" marB="20841"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extLst>
                  <a:ext uri="{0D108BD9-81ED-4DB2-BD59-A6C34878D82A}">
                    <a16:rowId xmlns:a16="http://schemas.microsoft.com/office/drawing/2014/main" val="3059107867"/>
                  </a:ext>
                </a:extLst>
              </a:tr>
            </a:tbl>
          </a:graphicData>
        </a:graphic>
      </p:graphicFrame>
      <p:sp>
        <p:nvSpPr>
          <p:cNvPr id="5" name="Rectangle 1">
            <a:extLst>
              <a:ext uri="{FF2B5EF4-FFF2-40B4-BE49-F238E27FC236}">
                <a16:creationId xmlns:a16="http://schemas.microsoft.com/office/drawing/2014/main" id="{25401D78-35EC-8BC3-5E5A-EDCED77CBE07}"/>
              </a:ext>
            </a:extLst>
          </p:cNvPr>
          <p:cNvSpPr>
            <a:spLocks noChangeArrowheads="1"/>
          </p:cNvSpPr>
          <p:nvPr/>
        </p:nvSpPr>
        <p:spPr bwMode="auto">
          <a:xfrm>
            <a:off x="1401989" y="2116564"/>
            <a:ext cx="8600111" cy="83099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600" b="1" i="0" u="none" strike="noStrike" cap="none" normalizeH="0" baseline="0" dirty="0">
                <a:ln>
                  <a:noFill/>
                </a:ln>
                <a:solidFill>
                  <a:srgbClr val="000000"/>
                </a:solidFill>
                <a:effectLst/>
                <a:latin typeface="Verdana" panose="020B0604030504040204" pitchFamily="34" charset="0"/>
              </a:rPr>
              <a:t>FY 2022 Income Limits Summary</a:t>
            </a:r>
            <a:endParaRPr kumimoji="0" lang="en-US" altLang="en-US" sz="3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000000"/>
                </a:solidFill>
                <a:effectLst/>
                <a:latin typeface="inherit"/>
              </a:rPr>
              <a:t>NOTE: </a:t>
            </a:r>
            <a:r>
              <a:rPr kumimoji="0" lang="en-US" altLang="en-US" sz="1800" b="0" i="0" u="none" strike="noStrike" cap="none" normalizeH="0" baseline="0" dirty="0">
                <a:ln>
                  <a:noFill/>
                </a:ln>
                <a:solidFill>
                  <a:srgbClr val="000000"/>
                </a:solidFill>
                <a:effectLst/>
                <a:latin typeface="Verdana" panose="020B0604030504040204" pitchFamily="34" charset="0"/>
              </a:rPr>
              <a:t>Suffolk County is part of the </a:t>
            </a:r>
            <a:r>
              <a:rPr kumimoji="0" lang="en-US" altLang="en-US" sz="1800" b="1" i="0" u="none" strike="noStrike" cap="none" normalizeH="0" baseline="0" dirty="0">
                <a:ln>
                  <a:noFill/>
                </a:ln>
                <a:solidFill>
                  <a:srgbClr val="000000"/>
                </a:solidFill>
                <a:effectLst/>
                <a:latin typeface="inherit"/>
              </a:rPr>
              <a:t>Nassau-Suffolk, NY HUD Metro FMR Area</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controls>
      <mc:AlternateContent xmlns:mc="http://schemas.openxmlformats.org/markup-compatibility/2006">
        <mc:Choice xmlns:v="urn:schemas-microsoft-com:vml" Requires="v">
          <p:control name="HTMLSubmit1" r:id="rId1" imgW="1689120" imgH="317520"/>
        </mc:Choice>
        <mc:Fallback>
          <p:control name="HTMLSubmit1" r:id="rId1" imgW="1689120" imgH="317520">
            <p:pic>
              <p:nvPicPr>
                <p:cNvPr id="6" name="HTMLSubmit1">
                  <a:extLst>
                    <a:ext uri="{FF2B5EF4-FFF2-40B4-BE49-F238E27FC236}">
                      <a16:creationId xmlns:a16="http://schemas.microsoft.com/office/drawing/2014/main" id="{C8331458-E836-D733-6F0E-E7B751C7D72B}"/>
                    </a:ext>
                  </a:extLst>
                </p:cNvPr>
                <p:cNvPicPr preferRelativeResize="0">
                  <a:picLocks noChangeArrowheads="1" noChangeShapeType="1"/>
                </p:cNvPicPr>
                <p:nvPr/>
              </p:nvPicPr>
              <p:blipFill>
                <a:blip r:embed="rId6"/>
                <a:srcRect/>
                <a:stretch>
                  <a:fillRect/>
                </a:stretch>
              </p:blipFill>
              <p:spPr bwMode="auto">
                <a:xfrm>
                  <a:off x="3470275" y="2532063"/>
                  <a:ext cx="914400" cy="304800"/>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name="HTMLSubmit2" r:id="rId2" imgW="1689120" imgH="317520"/>
        </mc:Choice>
        <mc:Fallback>
          <p:control name="HTMLSubmit2" r:id="rId2" imgW="1689120" imgH="317520">
            <p:pic>
              <p:nvPicPr>
                <p:cNvPr id="7" name="HTMLSubmit2">
                  <a:extLst>
                    <a:ext uri="{FF2B5EF4-FFF2-40B4-BE49-F238E27FC236}">
                      <a16:creationId xmlns:a16="http://schemas.microsoft.com/office/drawing/2014/main" id="{61A34609-34CE-B696-5408-3B166868EF72}"/>
                    </a:ext>
                  </a:extLst>
                </p:cNvPr>
                <p:cNvPicPr preferRelativeResize="0">
                  <a:picLocks noChangeArrowheads="1" noChangeShapeType="1"/>
                </p:cNvPicPr>
                <p:nvPr/>
              </p:nvPicPr>
              <p:blipFill>
                <a:blip r:embed="rId7"/>
                <a:srcRect/>
                <a:stretch>
                  <a:fillRect/>
                </a:stretch>
              </p:blipFill>
              <p:spPr bwMode="auto">
                <a:xfrm>
                  <a:off x="3470275" y="2532063"/>
                  <a:ext cx="914400" cy="304800"/>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name="HTMLSubmit3" r:id="rId3" imgW="1689120" imgH="317520"/>
        </mc:Choice>
        <mc:Fallback>
          <p:control name="HTMLSubmit3" r:id="rId3" imgW="1689120" imgH="317520">
            <p:pic>
              <p:nvPicPr>
                <p:cNvPr id="8" name="HTMLSubmit3">
                  <a:extLst>
                    <a:ext uri="{FF2B5EF4-FFF2-40B4-BE49-F238E27FC236}">
                      <a16:creationId xmlns:a16="http://schemas.microsoft.com/office/drawing/2014/main" id="{DC412F02-D84F-55BC-8BDF-FE2371B0206E}"/>
                    </a:ext>
                  </a:extLst>
                </p:cNvPr>
                <p:cNvPicPr preferRelativeResize="0">
                  <a:picLocks noChangeArrowheads="1" noChangeShapeType="1"/>
                </p:cNvPicPr>
                <p:nvPr/>
              </p:nvPicPr>
              <p:blipFill>
                <a:blip r:embed="rId8"/>
                <a:srcRect/>
                <a:stretch>
                  <a:fillRect/>
                </a:stretch>
              </p:blipFill>
              <p:spPr bwMode="auto">
                <a:xfrm>
                  <a:off x="3470275" y="2532063"/>
                  <a:ext cx="914400" cy="304800"/>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mc:AlternateContent xmlns:mc="http://schemas.openxmlformats.org/markup-compatibility/2006">
        <mc:Choice xmlns:v="urn:schemas-microsoft-com:vml" Requires="v">
          <p:control name="HTMLSubmit4" r:id="rId4" imgW="1689120" imgH="317520"/>
        </mc:Choice>
        <mc:Fallback>
          <p:control name="HTMLSubmit4" r:id="rId4" imgW="1689120" imgH="317520">
            <p:pic>
              <p:nvPicPr>
                <p:cNvPr id="9" name="HTMLSubmit4">
                  <a:extLst>
                    <a:ext uri="{FF2B5EF4-FFF2-40B4-BE49-F238E27FC236}">
                      <a16:creationId xmlns:a16="http://schemas.microsoft.com/office/drawing/2014/main" id="{D3C8667B-3852-9CEA-7D69-E4841C33D9C4}"/>
                    </a:ext>
                  </a:extLst>
                </p:cNvPr>
                <p:cNvPicPr preferRelativeResize="0">
                  <a:picLocks noChangeArrowheads="1" noChangeShapeType="1"/>
                </p:cNvPicPr>
                <p:nvPr/>
              </p:nvPicPr>
              <p:blipFill>
                <a:blip r:embed="rId9"/>
                <a:srcRect/>
                <a:stretch>
                  <a:fillRect/>
                </a:stretch>
              </p:blipFill>
              <p:spPr bwMode="auto">
                <a:xfrm>
                  <a:off x="487589" y="1833505"/>
                  <a:ext cx="77676" cy="304800"/>
                </a:xfrm>
                <a:prstGeom prst="rect">
                  <a:avLst/>
                </a:prstGeom>
                <a:noFill/>
                <a:ln w="9525">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extLst>
      <p:ext uri="{BB962C8B-B14F-4D97-AF65-F5344CB8AC3E}">
        <p14:creationId xmlns:p14="http://schemas.microsoft.com/office/powerpoint/2010/main" val="3870615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15568" y="1014984"/>
            <a:ext cx="9784080" cy="480060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endParaRPr lang="en-US" dirty="0"/>
          </a:p>
        </p:txBody>
      </p:sp>
      <p:sp>
        <p:nvSpPr>
          <p:cNvPr id="2" name="Rectangle 1"/>
          <p:cNvSpPr/>
          <p:nvPr/>
        </p:nvSpPr>
        <p:spPr>
          <a:xfrm>
            <a:off x="1517904" y="1398354"/>
            <a:ext cx="9144000" cy="3539430"/>
          </a:xfrm>
          <a:prstGeom prst="rect">
            <a:avLst/>
          </a:prstGeom>
        </p:spPr>
        <p:txBody>
          <a:bodyPr wrap="square">
            <a:spAutoFit/>
          </a:bodyPr>
          <a:lstStyle/>
          <a:p>
            <a:pPr algn="ctr"/>
            <a:r>
              <a:rPr lang="en-US" sz="3200" dirty="0"/>
              <a:t>Local community members impacted by a lack of affordable community housing include first responders, teachers, healthcare workers, business owners, young family members going out on their own, home-bound seniors with health conditions and on a fixed-income. </a:t>
            </a:r>
            <a:r>
              <a:rPr lang="en-US" sz="3200" b="1" i="1" dirty="0"/>
              <a:t>Affordable community housing benefits everyone </a:t>
            </a:r>
          </a:p>
          <a:p>
            <a:pPr algn="ctr"/>
            <a:r>
              <a:rPr lang="en-US" sz="3200" b="1" i="1" dirty="0"/>
              <a:t>in the community. </a:t>
            </a:r>
          </a:p>
        </p:txBody>
      </p:sp>
    </p:spTree>
    <p:extLst>
      <p:ext uri="{BB962C8B-B14F-4D97-AF65-F5344CB8AC3E}">
        <p14:creationId xmlns:p14="http://schemas.microsoft.com/office/powerpoint/2010/main" val="289222673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243</TotalTime>
  <Words>833</Words>
  <Application>Microsoft Office PowerPoint</Application>
  <PresentationFormat>Widescreen</PresentationFormat>
  <Paragraphs>87</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Arial Black</vt:lpstr>
      <vt:lpstr>Browallia New</vt:lpstr>
      <vt:lpstr>Garamond</vt:lpstr>
      <vt:lpstr>inherit</vt:lpstr>
      <vt:lpstr>Verdana</vt:lpstr>
      <vt:lpstr>Organic</vt:lpstr>
      <vt:lpstr>Eight Myths About Affordable Community Housing</vt:lpstr>
      <vt:lpstr>East End YIMBY</vt:lpstr>
      <vt:lpstr>The need for affordable housing is a fact of life in every hamlet, village &amp; town on the East End.  Myths, bias and misinformation often cloud the debate.  Please follow along for some perspective on the conversation…</vt:lpstr>
      <vt:lpstr>Myth 1:  Affordable community housing isn’t for local people </vt:lpstr>
      <vt:lpstr>Myth 2:  Affordable Housing hurts the environment </vt:lpstr>
      <vt:lpstr>Myth 3:  High-density and Affordable Housing causes traffic </vt:lpstr>
      <vt:lpstr>Myth 4:  Affordable housing drives down property values</vt:lpstr>
      <vt:lpstr>Myth 5:  Affordable Housing looks “cheap and undesirable”  </vt:lpstr>
      <vt:lpstr>Myth 6:  Affordable Community Housing hurts local schools  </vt:lpstr>
      <vt:lpstr>Myth 7:  Affordable Community Housing burdens taxpayers and municipalities  </vt:lpstr>
      <vt:lpstr>Myth 8:  Affordable Community Housing is another government hand-out  </vt:lpstr>
      <vt:lpstr>Bonus Myth # 9 Community Housing brings Undesirable’s to the neighborhood.</vt:lpstr>
      <vt:lpstr>PowerPoint Presentation</vt:lpstr>
    </vt:vector>
  </TitlesOfParts>
  <Company>Peconic Landing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Eight Myths About Community Housing</dc:title>
  <dc:creator>Patricia Lutzky</dc:creator>
  <cp:lastModifiedBy>michael daly</cp:lastModifiedBy>
  <cp:revision>36</cp:revision>
  <dcterms:created xsi:type="dcterms:W3CDTF">2022-04-25T17:34:55Z</dcterms:created>
  <dcterms:modified xsi:type="dcterms:W3CDTF">2022-09-12T18:57:34Z</dcterms:modified>
</cp:coreProperties>
</file>